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4" r:id="rId4"/>
    <p:sldId id="265" r:id="rId5"/>
    <p:sldId id="266" r:id="rId6"/>
  </p:sldIdLst>
  <p:sldSz cx="10691813" cy="7559675"/>
  <p:notesSz cx="6858000" cy="9144000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85"/>
    <a:srgbClr val="C32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94618"/>
  </p:normalViewPr>
  <p:slideViewPr>
    <p:cSldViewPr snapToGrid="0" snapToObjects="1">
      <p:cViewPr>
        <p:scale>
          <a:sx n="50" d="100"/>
          <a:sy n="50" d="100"/>
        </p:scale>
        <p:origin x="-732" y="-5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A526-62A9-4440-ACC2-DB731B536920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C6BB8-88C9-C147-B608-4664A2A05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49DA-812C-8346-BB74-5620E7F783A7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vesti42.ru/news/67656-v-kemerove-podveli-itogi-pervogo-oblastnogo-chempionata-profideti/" TargetMode="External"/><Relationship Id="rId13" Type="http://schemas.openxmlformats.org/officeDocument/2006/relationships/image" Target="../media/image6.png"/><Relationship Id="rId18" Type="http://schemas.openxmlformats.org/officeDocument/2006/relationships/hyperlink" Target="http://&#1102;&#1088;&#1075;&#1072;&#1090;&#1074;.&#1088;&#1092;/programma-fakt/fakt-3-12-2.html" TargetMode="External"/><Relationship Id="rId26" Type="http://schemas.openxmlformats.org/officeDocument/2006/relationships/hyperlink" Target="http://ctc-kuzbass.ru/vypuski-novostej/68069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8.jpg"/><Relationship Id="rId7" Type="http://schemas.openxmlformats.org/officeDocument/2006/relationships/hyperlink" Target="https://vesti42.ru/news/67524-v-kemerove-prohodit-detskaya-versiya-worldskills/" TargetMode="External"/><Relationship Id="rId12" Type="http://schemas.openxmlformats.org/officeDocument/2006/relationships/hyperlink" Target="http://www.novotv.ru/cast/novosti/98737833" TargetMode="External"/><Relationship Id="rId17" Type="http://schemas.openxmlformats.org/officeDocument/2006/relationships/image" Target="../media/image7.png"/><Relationship Id="rId25" Type="http://schemas.openxmlformats.org/officeDocument/2006/relationships/hyperlink" Target="https://www.10kanal.ru/news/society/168435.html" TargetMode="External"/><Relationship Id="rId2" Type="http://schemas.openxmlformats.org/officeDocument/2006/relationships/image" Target="../media/image3.emf"/><Relationship Id="rId16" Type="http://schemas.openxmlformats.org/officeDocument/2006/relationships/hyperlink" Target="https://tvn-tv.ru/news/education/promyshlennaya_robotekhnika_na_regionalnom_worldskills.html" TargetMode="External"/><Relationship Id="rId20" Type="http://schemas.openxmlformats.org/officeDocument/2006/relationships/hyperlink" Target="http://&#1102;&#1088;&#1075;&#1072;&#1090;&#1074;.&#1088;&#1092;/programma-fakt/fakt-6-12-2.html" TargetMode="External"/><Relationship Id="rId29" Type="http://schemas.openxmlformats.org/officeDocument/2006/relationships/hyperlink" Target="https://www.tv-most.ru/programmy/vidimosti/programma-vidimosti-ot-02122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esti42.ru/news/67532-v-kemerove-startoval-konkurs-sredi-doshkolyat-profi-deti/" TargetMode="External"/><Relationship Id="rId11" Type="http://schemas.openxmlformats.org/officeDocument/2006/relationships/hyperlink" Target="http://www.novotv.ru/cast/novosti/98737812" TargetMode="External"/><Relationship Id="rId24" Type="http://schemas.openxmlformats.org/officeDocument/2006/relationships/hyperlink" Target="https://www.10kanal.ru/news/society/168108.html" TargetMode="External"/><Relationship Id="rId5" Type="http://schemas.openxmlformats.org/officeDocument/2006/relationships/hyperlink" Target="https://vesti42.ru/news/67558-v-kemerove-prohodit-konkurs-sredi-doshkolyat-po-printsipu-worldskills/" TargetMode="External"/><Relationship Id="rId15" Type="http://schemas.openxmlformats.org/officeDocument/2006/relationships/hyperlink" Target="https://tvn-tv.ru/news/education/regionalnyy_worldskills_nabiraet_oboroty.html" TargetMode="External"/><Relationship Id="rId23" Type="http://schemas.openxmlformats.org/officeDocument/2006/relationships/image" Target="../media/image9.jpg"/><Relationship Id="rId28" Type="http://schemas.openxmlformats.org/officeDocument/2006/relationships/hyperlink" Target="http://ctc-kuzbass.ru/video/drugie/68111" TargetMode="External"/><Relationship Id="rId10" Type="http://schemas.openxmlformats.org/officeDocument/2006/relationships/image" Target="../media/image5.png"/><Relationship Id="rId19" Type="http://schemas.openxmlformats.org/officeDocument/2006/relationships/hyperlink" Target="http://&#1102;&#1088;&#1075;&#1072;&#1090;&#1074;.&#1088;&#1092;/programma-fakt/fakt-4-12-2.html" TargetMode="External"/><Relationship Id="rId31" Type="http://schemas.openxmlformats.org/officeDocument/2006/relationships/image" Target="../media/image11.jpg"/><Relationship Id="rId4" Type="http://schemas.openxmlformats.org/officeDocument/2006/relationships/image" Target="../media/image4.jpg"/><Relationship Id="rId9" Type="http://schemas.openxmlformats.org/officeDocument/2006/relationships/hyperlink" Target="https://vesti42.ru/news/67685-v-kemerove-podveli-itogi-regionalynogo-etapa-konkursa-molodie-professionali/" TargetMode="External"/><Relationship Id="rId14" Type="http://schemas.openxmlformats.org/officeDocument/2006/relationships/hyperlink" Target="https://tvn-tv.ru/news/education/6_oy_regionalnyy_worldskills_nachalsya.html" TargetMode="External"/><Relationship Id="rId22" Type="http://schemas.openxmlformats.org/officeDocument/2006/relationships/hyperlink" Target="http://www.ctc-kiselevsk.ru/index.php?id=10802" TargetMode="External"/><Relationship Id="rId27" Type="http://schemas.openxmlformats.org/officeDocument/2006/relationships/hyperlink" Target="http://ctc-kuzbass.ru/video/drugie/67982" TargetMode="External"/><Relationship Id="rId30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dt-kuzbass.ru/" TargetMode="External"/><Relationship Id="rId13" Type="http://schemas.openxmlformats.org/officeDocument/2006/relationships/hyperlink" Target="https://kuzbass.aif.ru/society/education/v_ozhidanii_worldskills_kuzbass_prinimaet_molodyh_specialistov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mip.odt-kuzbass.ru/" TargetMode="External"/><Relationship Id="rId12" Type="http://schemas.openxmlformats.org/officeDocument/2006/relationships/hyperlink" Target="http://www.kuzbass85.ru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&#1086;&#1073;&#1088;&#1072;&#1079;&#1086;&#1074;&#1072;&#1085;&#1080;&#1077;42.&#1088;&#1092;/" TargetMode="External"/><Relationship Id="rId11" Type="http://schemas.openxmlformats.org/officeDocument/2006/relationships/hyperlink" Target="https://www.instagram.com/wsrkem/" TargetMode="External"/><Relationship Id="rId5" Type="http://schemas.openxmlformats.org/officeDocument/2006/relationships/hyperlink" Target="http://www.ako.ru/" TargetMode="External"/><Relationship Id="rId15" Type="http://schemas.openxmlformats.org/officeDocument/2006/relationships/hyperlink" Target="https://gazeta.a42.ru/lenta/news/66712_sergei-civilyov-rasskazal-o-provedenii-nacionalnogo-chempion" TargetMode="External"/><Relationship Id="rId10" Type="http://schemas.openxmlformats.org/officeDocument/2006/relationships/hyperlink" Target="https://www.facebook.com/wsrkem%20%0d8" TargetMode="External"/><Relationship Id="rId4" Type="http://schemas.openxmlformats.org/officeDocument/2006/relationships/hyperlink" Target="http://wsr42.ru/" TargetMode="External"/><Relationship Id="rId9" Type="http://schemas.openxmlformats.org/officeDocument/2006/relationships/hyperlink" Target="http://vk.com/wsr42" TargetMode="External"/><Relationship Id="rId14" Type="http://schemas.openxmlformats.org/officeDocument/2006/relationships/hyperlink" Target="https://rg.ru/2019/06/06/reg-sibfo/kak-v-kuzbasse-gotoviat-specialistov-srednego-zvena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o.ru/" TargetMode="External"/><Relationship Id="rId13" Type="http://schemas.openxmlformats.org/officeDocument/2006/relationships/hyperlink" Target="https://www.instagram.com/wsrkem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orldskills.ru/media-czentr/novosti-regionov/?page=4" TargetMode="External"/><Relationship Id="rId12" Type="http://schemas.openxmlformats.org/officeDocument/2006/relationships/hyperlink" Target="https://www.facebook.com/wsrkem" TargetMode="External"/><Relationship Id="rId2" Type="http://schemas.openxmlformats.org/officeDocument/2006/relationships/image" Target="../media/image3.emf"/><Relationship Id="rId16" Type="http://schemas.openxmlformats.org/officeDocument/2006/relationships/hyperlink" Target="http://kuzbass85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rldskills.ru/media-czentr/novosti-regionov/?page" TargetMode="External"/><Relationship Id="rId11" Type="http://schemas.openxmlformats.org/officeDocument/2006/relationships/hyperlink" Target="http://vk.com/wsr42" TargetMode="External"/><Relationship Id="rId5" Type="http://schemas.openxmlformats.org/officeDocument/2006/relationships/hyperlink" Target="http://wsr42.ru/" TargetMode="External"/><Relationship Id="rId15" Type="http://schemas.openxmlformats.org/officeDocument/2006/relationships/hyperlink" Target="https://vse42.ru/news/31009290" TargetMode="External"/><Relationship Id="rId10" Type="http://schemas.openxmlformats.org/officeDocument/2006/relationships/hyperlink" Target="http://mip.odt-kuzbass.ru/" TargetMode="External"/><Relationship Id="rId4" Type="http://schemas.openxmlformats.org/officeDocument/2006/relationships/hyperlink" Target="http://www.ctc-kiselevsk.ru/" TargetMode="External"/><Relationship Id="rId9" Type="http://schemas.openxmlformats.org/officeDocument/2006/relationships/hyperlink" Target="http://&#1086;&#1073;&#1088;&#1072;&#1079;&#1086;&#1074;&#1072;&#1085;&#1080;&#1077;42.&#1088;&#1092;/" TargetMode="External"/><Relationship Id="rId14" Type="http://schemas.openxmlformats.org/officeDocument/2006/relationships/hyperlink" Target="http://kemerovo.bezformat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182"/>
            <a:ext cx="10691813" cy="75594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9227" y="4905214"/>
            <a:ext cx="1952787" cy="2371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67651" y="390525"/>
            <a:ext cx="2552700" cy="2304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706" y="81863"/>
            <a:ext cx="2952589" cy="22098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50444B8-F905-4EE5-BD02-4E371270FEA1}"/>
              </a:ext>
            </a:extLst>
          </p:cNvPr>
          <p:cNvSpPr txBox="1"/>
          <p:nvPr/>
        </p:nvSpPr>
        <p:spPr>
          <a:xfrm>
            <a:off x="2677633" y="1626416"/>
            <a:ext cx="4781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Информационное </a:t>
            </a:r>
            <a:r>
              <a:rPr lang="ru-RU" sz="3000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сопровождение</a:t>
            </a:r>
            <a:endParaRPr lang="ru-RU" sz="3000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  <a:p>
            <a:r>
              <a:rPr lang="ru-RU" sz="3000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943C7AB-4B18-4613-9BF4-E301766E45B5}"/>
              </a:ext>
            </a:extLst>
          </p:cNvPr>
          <p:cNvSpPr txBox="1"/>
          <p:nvPr/>
        </p:nvSpPr>
        <p:spPr>
          <a:xfrm>
            <a:off x="3253366" y="5547719"/>
            <a:ext cx="5492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02.12.2019-08.12.2019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4B3A32-5AE3-465C-940E-417304707DD0}"/>
              </a:ext>
            </a:extLst>
          </p:cNvPr>
          <p:cNvSpPr txBox="1"/>
          <p:nvPr/>
        </p:nvSpPr>
        <p:spPr>
          <a:xfrm>
            <a:off x="2677633" y="2674159"/>
            <a:ext cx="49772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VI </a:t>
            </a:r>
            <a:r>
              <a:rPr lang="ru-RU" sz="4000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Открытого </a:t>
            </a:r>
            <a:r>
              <a:rPr lang="ru-RU" sz="4000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Регионального</a:t>
            </a:r>
            <a:endParaRPr lang="ru-RU" sz="4000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  <a:p>
            <a:r>
              <a:rPr lang="ru-RU" sz="4000" b="1" dirty="0" smtClean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чемпионата </a:t>
            </a:r>
            <a:r>
              <a:rPr lang="ru-RU" sz="4000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в Кузбассе</a:t>
            </a:r>
          </a:p>
        </p:txBody>
      </p:sp>
    </p:spTree>
    <p:extLst>
      <p:ext uri="{BB962C8B-B14F-4D97-AF65-F5344CB8AC3E}">
        <p14:creationId xmlns:p14="http://schemas.microsoft.com/office/powerpoint/2010/main" val="166423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83"/>
            <a:ext cx="10691813" cy="75553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6431" y="7001266"/>
            <a:ext cx="363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2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73516" y="294724"/>
            <a:ext cx="1618298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729313" y="224916"/>
            <a:ext cx="306704" cy="13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8419599-58D0-413A-BECB-EB927290F2F4}"/>
              </a:ext>
            </a:extLst>
          </p:cNvPr>
          <p:cNvSpPr txBox="1"/>
          <p:nvPr/>
        </p:nvSpPr>
        <p:spPr>
          <a:xfrm>
            <a:off x="625639" y="984718"/>
            <a:ext cx="6532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F3D85"/>
                </a:solidFill>
                <a:latin typeface="Arial" panose="020B0604020202020204" pitchFamily="34" charset="0"/>
                <a:ea typeface="Akrobat ExtraBold" charset="0"/>
                <a:cs typeface="Arial" panose="020B0604020202020204" pitchFamily="34" charset="0"/>
              </a:rPr>
              <a:t>Ключевые упоминания на ТВ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E006811-05B1-4DD9-9BA8-67026E54E4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16" y="1889875"/>
            <a:ext cx="1137333" cy="564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7E0D548-BEC7-4C5D-A19E-84DCC0F22CF7}"/>
              </a:ext>
            </a:extLst>
          </p:cNvPr>
          <p:cNvSpPr txBox="1"/>
          <p:nvPr/>
        </p:nvSpPr>
        <p:spPr>
          <a:xfrm>
            <a:off x="291847" y="2583316"/>
            <a:ext cx="50538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https://vesti42.ru/news/67558-v-kemerove-prohodit-konkurs-sredi-doshkolyat-po-printsipu-worldskills/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https://vesti42.ru/news/67532-v-kemerove-startoval-konkurs-sredi-doshkolyat-profi-deti/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https://vesti42.ru/news/67524-v-kemerove-prohodit-detskaya-versiya-worldskills/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https://vesti42.ru/news/67656-v-kemerove-podveli-itogi-pervogo-oblastnogo-chempionata-profideti/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https://vesti42.ru/news/67685-v-kemerove-podveli-itogi-regionalynogo-etapa-konkursa-molodie-professionali/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DBCD0C17-27D9-454C-B1C8-B6D55B60B2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16" y="4438344"/>
            <a:ext cx="669466" cy="613677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BDCB9C3-1150-44C9-8833-9B1379F50171}"/>
              </a:ext>
            </a:extLst>
          </p:cNvPr>
          <p:cNvSpPr txBox="1"/>
          <p:nvPr/>
        </p:nvSpPr>
        <p:spPr>
          <a:xfrm>
            <a:off x="227077" y="5185217"/>
            <a:ext cx="45087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http://www.novotv.ru/cast/novosti/98737812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http://www.novotv.ru/cast/novosti/98737833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6" name="Рисунок 65">
            <a:extLst>
              <a:ext uri="{FF2B5EF4-FFF2-40B4-BE49-F238E27FC236}">
                <a16:creationId xmlns:a16="http://schemas.microsoft.com/office/drawing/2014/main" xmlns="" id="{A520CC57-CDA5-4A2D-88F4-89395D90EF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05" y="1989900"/>
            <a:ext cx="1692067" cy="44528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64C9081-00E7-4176-9A1A-3FD6ABBC8E6F}"/>
              </a:ext>
            </a:extLst>
          </p:cNvPr>
          <p:cNvSpPr txBox="1"/>
          <p:nvPr/>
        </p:nvSpPr>
        <p:spPr>
          <a:xfrm>
            <a:off x="5345905" y="2580959"/>
            <a:ext cx="4835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https://tvn-tv.ru/news/education/6_oy_regionalnyy_worldskills_nachalsya.html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https://tvn-tv.ru/news/education/regionalnyy_worldskills_nabiraet_oboroty.html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https://tvn-tv.ru/news/education/promyshlennaya_robotekhnika_na_regionalnom_worldskills.html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xmlns="" id="{3CA26A42-B37D-4734-9324-C250DA4DAFF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92"/>
          <a:stretch/>
        </p:blipFill>
        <p:spPr>
          <a:xfrm>
            <a:off x="6889284" y="3820615"/>
            <a:ext cx="1137425" cy="523436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F04EAD83-94F3-45BC-89D5-F9756F8BB7CA}"/>
              </a:ext>
            </a:extLst>
          </p:cNvPr>
          <p:cNvSpPr txBox="1"/>
          <p:nvPr/>
        </p:nvSpPr>
        <p:spPr>
          <a:xfrm>
            <a:off x="6889284" y="4381406"/>
            <a:ext cx="35754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http://xn--80aeb5cm2e.xn--p1ai/programma-fakt/fakt-3-12-2.html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http://xn--80aeb5cm2e.xn--p1ai/programma-fakt/fakt-4-12-2.html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http://xn--80aeb5cm2e.xn--p1ai/programma-fakt/fakt-6-12-2.html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xmlns="" id="{EB40FA9E-EB3A-4126-9D5A-A8FC08873C2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8371" y="6025762"/>
            <a:ext cx="1240839" cy="476136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1AE6C24-6867-417E-9BFF-77C27DB916FA}"/>
              </a:ext>
            </a:extLst>
          </p:cNvPr>
          <p:cNvSpPr txBox="1"/>
          <p:nvPr/>
        </p:nvSpPr>
        <p:spPr>
          <a:xfrm>
            <a:off x="247108" y="6549356"/>
            <a:ext cx="4523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http://www.ctc-kiselevsk.ru/index.php?id=10802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" name="Рисунок 73">
            <a:extLst>
              <a:ext uri="{FF2B5EF4-FFF2-40B4-BE49-F238E27FC236}">
                <a16:creationId xmlns:a16="http://schemas.microsoft.com/office/drawing/2014/main" xmlns="" id="{70DFEF24-6AC5-43C4-A21E-00C7E1D0527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67" y="5589333"/>
            <a:ext cx="1057542" cy="50398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44964E7D-2BD9-4CC5-8D50-0C01E5693A7B}"/>
              </a:ext>
            </a:extLst>
          </p:cNvPr>
          <p:cNvSpPr txBox="1"/>
          <p:nvPr/>
        </p:nvSpPr>
        <p:spPr>
          <a:xfrm>
            <a:off x="6889283" y="6228496"/>
            <a:ext cx="34606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4"/>
              </a:rPr>
              <a:t>https://www.10kanal.ru/news/society/168108.html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</a:t>
            </a:r>
          </a:p>
          <a:p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5"/>
              </a:rPr>
              <a:t>https://www.10kanal.ru/news/society/168435.html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5A714574-1853-4310-AD65-8F648EDB9763}"/>
              </a:ext>
            </a:extLst>
          </p:cNvPr>
          <p:cNvSpPr txBox="1"/>
          <p:nvPr/>
        </p:nvSpPr>
        <p:spPr>
          <a:xfrm>
            <a:off x="2925906" y="4847802"/>
            <a:ext cx="37977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6"/>
              </a:rPr>
              <a:t>http://ctc-kuzbass.ru/vypuski-novostej/68069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7"/>
              </a:rPr>
              <a:t>http://ctc-kuzbass.ru/video/drugie/67982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8"/>
              </a:rPr>
              <a:t>http://ctc-kuzbass.ru/video/drugie/68111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1675AE44-7508-4027-8AD8-C23055576F09}"/>
              </a:ext>
            </a:extLst>
          </p:cNvPr>
          <p:cNvSpPr txBox="1"/>
          <p:nvPr/>
        </p:nvSpPr>
        <p:spPr>
          <a:xfrm>
            <a:off x="2910038" y="6532041"/>
            <a:ext cx="3803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9"/>
              </a:rPr>
              <a:t>https://www.tv-most.ru/programmy/vidimosti/programma-vidimosti-ot-02122019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" name="Рисунок 78">
            <a:extLst>
              <a:ext uri="{FF2B5EF4-FFF2-40B4-BE49-F238E27FC236}">
                <a16:creationId xmlns:a16="http://schemas.microsoft.com/office/drawing/2014/main" xmlns="" id="{BD60F861-74B4-4DF8-857D-BE97512287A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430" y="4407857"/>
            <a:ext cx="800100" cy="4000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CC519D7-806E-47F6-88A7-51C07E24859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945834" y="5699328"/>
            <a:ext cx="821946" cy="82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8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83"/>
            <a:ext cx="10691813" cy="75553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6431" y="7001266"/>
            <a:ext cx="363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2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73516" y="294724"/>
            <a:ext cx="1618298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729313" y="224916"/>
            <a:ext cx="306704" cy="13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8419599-58D0-413A-BECB-EB927290F2F4}"/>
              </a:ext>
            </a:extLst>
          </p:cNvPr>
          <p:cNvSpPr txBox="1"/>
          <p:nvPr/>
        </p:nvSpPr>
        <p:spPr>
          <a:xfrm>
            <a:off x="625640" y="692331"/>
            <a:ext cx="6532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1F3D85"/>
                </a:solidFill>
                <a:latin typeface="Akrobat ExtraBold" charset="0"/>
                <a:ea typeface="Akrobat ExtraBold" charset="0"/>
                <a:cs typeface="Akrobat ExtraBold" charset="0"/>
              </a:rPr>
              <a:t>Печатные СМИ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ED9AC8E-367E-409C-B3ED-A055AD38F055}"/>
              </a:ext>
            </a:extLst>
          </p:cNvPr>
          <p:cNvSpPr txBox="1"/>
          <p:nvPr/>
        </p:nvSpPr>
        <p:spPr>
          <a:xfrm>
            <a:off x="650950" y="3446974"/>
            <a:ext cx="633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Газета «Новокузнецк»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E2A964E1-AC9C-47B6-9181-619AF06DA564}"/>
              </a:ext>
            </a:extLst>
          </p:cNvPr>
          <p:cNvSpPr/>
          <p:nvPr/>
        </p:nvSpPr>
        <p:spPr>
          <a:xfrm>
            <a:off x="470079" y="1871472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87A7EB4-8EE0-4ABA-9B0A-AD68D531975B}"/>
              </a:ext>
            </a:extLst>
          </p:cNvPr>
          <p:cNvSpPr txBox="1"/>
          <p:nvPr/>
        </p:nvSpPr>
        <p:spPr>
          <a:xfrm>
            <a:off x="622479" y="2179968"/>
            <a:ext cx="840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«Комсомольская правда»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F7DF719E-085C-4376-B1EC-B39005700298}"/>
              </a:ext>
            </a:extLst>
          </p:cNvPr>
          <p:cNvSpPr/>
          <p:nvPr/>
        </p:nvSpPr>
        <p:spPr>
          <a:xfrm>
            <a:off x="466914" y="2297783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35B65CF-45CF-4B49-A249-63E79CD917C2}"/>
              </a:ext>
            </a:extLst>
          </p:cNvPr>
          <p:cNvSpPr txBox="1"/>
          <p:nvPr/>
        </p:nvSpPr>
        <p:spPr>
          <a:xfrm>
            <a:off x="622479" y="2592844"/>
            <a:ext cx="8928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«</a:t>
            </a:r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Российская газета» -</a:t>
            </a:r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Экономика </a:t>
            </a:r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Сибири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A0E4B07F-2E40-4CDC-863F-6C2F03F9473D}"/>
              </a:ext>
            </a:extLst>
          </p:cNvPr>
          <p:cNvSpPr/>
          <p:nvPr/>
        </p:nvSpPr>
        <p:spPr>
          <a:xfrm>
            <a:off x="466914" y="2710659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02BC505-AF56-4B16-9EAC-AB400130DAE9}"/>
              </a:ext>
            </a:extLst>
          </p:cNvPr>
          <p:cNvSpPr txBox="1"/>
          <p:nvPr/>
        </p:nvSpPr>
        <p:spPr>
          <a:xfrm>
            <a:off x="649782" y="1786638"/>
            <a:ext cx="812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Областная газета «Кузбасс»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9302A460-7CEB-457D-8337-D3D8F8CDE3D4}"/>
              </a:ext>
            </a:extLst>
          </p:cNvPr>
          <p:cNvSpPr/>
          <p:nvPr/>
        </p:nvSpPr>
        <p:spPr>
          <a:xfrm>
            <a:off x="466914" y="3110769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1DBE0EA-7A72-4E80-A607-2E9CC9D8BA30}"/>
              </a:ext>
            </a:extLst>
          </p:cNvPr>
          <p:cNvSpPr txBox="1"/>
          <p:nvPr/>
        </p:nvSpPr>
        <p:spPr>
          <a:xfrm>
            <a:off x="640391" y="2962176"/>
            <a:ext cx="847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«АиФ» </a:t>
            </a:r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в Кузбассе 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8FD0B7D9-5E13-4FF2-BCAB-5734B64207C2}"/>
              </a:ext>
            </a:extLst>
          </p:cNvPr>
          <p:cNvSpPr/>
          <p:nvPr/>
        </p:nvSpPr>
        <p:spPr>
          <a:xfrm>
            <a:off x="466914" y="3537636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3D1F012-BE84-4570-A8A2-9CC8BDA6BB17}"/>
              </a:ext>
            </a:extLst>
          </p:cNvPr>
          <p:cNvSpPr txBox="1"/>
          <p:nvPr/>
        </p:nvSpPr>
        <p:spPr>
          <a:xfrm>
            <a:off x="622479" y="3816306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Новокузнецкая городская газета «Кузнецкий рабочий»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A805D186-827F-452D-9D37-81C57240911D}"/>
              </a:ext>
            </a:extLst>
          </p:cNvPr>
          <p:cNvSpPr/>
          <p:nvPr/>
        </p:nvSpPr>
        <p:spPr>
          <a:xfrm>
            <a:off x="466914" y="3934121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594CB678-4AF4-4237-A6E8-F137676D0462}"/>
              </a:ext>
            </a:extLst>
          </p:cNvPr>
          <p:cNvSpPr/>
          <p:nvPr/>
        </p:nvSpPr>
        <p:spPr>
          <a:xfrm>
            <a:off x="466913" y="4286479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B3F4C2-E3E6-4776-8BC2-0849B23084A0}"/>
              </a:ext>
            </a:extLst>
          </p:cNvPr>
          <p:cNvSpPr txBox="1"/>
          <p:nvPr/>
        </p:nvSpPr>
        <p:spPr>
          <a:xfrm>
            <a:off x="616246" y="4154990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Еженедельная городская газета «Резонанс-Ю» г. Юрга Кемеровской </a:t>
            </a:r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обл.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8EFEC886-A8F8-41C9-A18C-3A6140E7AE66}"/>
              </a:ext>
            </a:extLst>
          </p:cNvPr>
          <p:cNvSpPr/>
          <p:nvPr/>
        </p:nvSpPr>
        <p:spPr>
          <a:xfrm>
            <a:off x="469046" y="4638315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CBD81DA-9067-4EF8-B523-A26002ED84F0}"/>
              </a:ext>
            </a:extLst>
          </p:cNvPr>
          <p:cNvSpPr txBox="1"/>
          <p:nvPr/>
        </p:nvSpPr>
        <p:spPr>
          <a:xfrm>
            <a:off x="610013" y="4510709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«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Юргинские</a:t>
            </a:r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 ведомости», 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г.Юрга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70E56C5-0D1A-4BE9-8E92-75F2BCABC61A}"/>
              </a:ext>
            </a:extLst>
          </p:cNvPr>
          <p:cNvSpPr/>
          <p:nvPr/>
        </p:nvSpPr>
        <p:spPr>
          <a:xfrm>
            <a:off x="459521" y="4977704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A81F4AF-DED9-4579-BC02-6491F0CAB0AC}"/>
              </a:ext>
            </a:extLst>
          </p:cNvPr>
          <p:cNvSpPr txBox="1"/>
          <p:nvPr/>
        </p:nvSpPr>
        <p:spPr>
          <a:xfrm>
            <a:off x="607302" y="4849034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Городская газета «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Тайгинский</a:t>
            </a:r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 рабочий»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493212A5-1AB5-4EBA-8E8C-899FB2192DE2}"/>
              </a:ext>
            </a:extLst>
          </p:cNvPr>
          <p:cNvSpPr/>
          <p:nvPr/>
        </p:nvSpPr>
        <p:spPr>
          <a:xfrm>
            <a:off x="459520" y="5322449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63F3BD8-9300-4BE7-9945-97DDA4549451}"/>
              </a:ext>
            </a:extLst>
          </p:cNvPr>
          <p:cNvSpPr txBox="1"/>
          <p:nvPr/>
        </p:nvSpPr>
        <p:spPr>
          <a:xfrm>
            <a:off x="604591" y="5169795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"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Информ</a:t>
            </a:r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-ТАЙГА" городской еженедельник 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г.Тайга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49759F4B-EECE-4969-80AA-0CAA403A88B8}"/>
              </a:ext>
            </a:extLst>
          </p:cNvPr>
          <p:cNvSpPr/>
          <p:nvPr/>
        </p:nvSpPr>
        <p:spPr>
          <a:xfrm>
            <a:off x="459520" y="5675130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60E8256-D629-4AFE-ABCA-FD47D68CD70C}"/>
              </a:ext>
            </a:extLst>
          </p:cNvPr>
          <p:cNvSpPr txBox="1"/>
          <p:nvPr/>
        </p:nvSpPr>
        <p:spPr>
          <a:xfrm>
            <a:off x="580950" y="5541304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Газета «Киселевские вести»,</a:t>
            </a:r>
            <a:r>
              <a:rPr lang="ru-RU" sz="1800" b="1" dirty="0" err="1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г.Киселевск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BCB870A1-7765-400A-9A8F-940F237FB494}"/>
              </a:ext>
            </a:extLst>
          </p:cNvPr>
          <p:cNvSpPr/>
          <p:nvPr/>
        </p:nvSpPr>
        <p:spPr>
          <a:xfrm>
            <a:off x="459520" y="6027811"/>
            <a:ext cx="180871" cy="180871"/>
          </a:xfrm>
          <a:prstGeom prst="rect">
            <a:avLst/>
          </a:prstGeom>
          <a:solidFill>
            <a:srgbClr val="C32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626897E-78C0-4ECE-A8F3-F47B4709C2D5}"/>
              </a:ext>
            </a:extLst>
          </p:cNvPr>
          <p:cNvSpPr txBox="1"/>
          <p:nvPr/>
        </p:nvSpPr>
        <p:spPr>
          <a:xfrm>
            <a:off x="580950" y="5893759"/>
            <a:ext cx="90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Журнал «</a:t>
            </a:r>
            <a:r>
              <a:rPr lang="ru-RU" sz="1800" b="1" dirty="0" smtClean="0">
                <a:solidFill>
                  <a:srgbClr val="1F3D85"/>
                </a:solidFill>
                <a:latin typeface="Arial" panose="020B0604020202020204" pitchFamily="34" charset="0"/>
                <a:ea typeface="Akrobat" charset="0"/>
                <a:cs typeface="Arial" panose="020B0604020202020204" pitchFamily="34" charset="0"/>
              </a:rPr>
              <a:t>Вестник профобразования» </a:t>
            </a:r>
            <a:endParaRPr lang="ru-RU" sz="1800" b="1" dirty="0">
              <a:solidFill>
                <a:srgbClr val="1F3D85"/>
              </a:solidFill>
              <a:latin typeface="Arial" panose="020B0604020202020204" pitchFamily="34" charset="0"/>
              <a:ea typeface="Akrobat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1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83"/>
            <a:ext cx="10691813" cy="75553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6431" y="7001266"/>
            <a:ext cx="363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2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73516" y="294724"/>
            <a:ext cx="1618298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729313" y="224916"/>
            <a:ext cx="306704" cy="13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8419599-58D0-413A-BECB-EB927290F2F4}"/>
              </a:ext>
            </a:extLst>
          </p:cNvPr>
          <p:cNvSpPr txBox="1"/>
          <p:nvPr/>
        </p:nvSpPr>
        <p:spPr>
          <a:xfrm>
            <a:off x="625640" y="692331"/>
            <a:ext cx="6532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1F3D85"/>
                </a:solidFill>
                <a:latin typeface="Akrobat ExtraBold" charset="0"/>
                <a:ea typeface="Akrobat ExtraBold" charset="0"/>
                <a:cs typeface="Akrobat ExtraBold" charset="0"/>
              </a:rPr>
              <a:t>Медиа-отчет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A7B7B37-7FDF-4BB4-B8F5-A49FB0903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61059"/>
              </p:ext>
            </p:extLst>
          </p:nvPr>
        </p:nvGraphicFramePr>
        <p:xfrm>
          <a:off x="393700" y="2001525"/>
          <a:ext cx="9880600" cy="47958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243">
                  <a:extLst>
                    <a:ext uri="{9D8B030D-6E8A-4147-A177-3AD203B41FA5}">
                      <a16:colId xmlns:a16="http://schemas.microsoft.com/office/drawing/2014/main" xmlns="" val="1786529013"/>
                    </a:ext>
                  </a:extLst>
                </a:gridCol>
                <a:gridCol w="1615836">
                  <a:extLst>
                    <a:ext uri="{9D8B030D-6E8A-4147-A177-3AD203B41FA5}">
                      <a16:colId xmlns:a16="http://schemas.microsoft.com/office/drawing/2014/main" xmlns="" val="3335624136"/>
                    </a:ext>
                  </a:extLst>
                </a:gridCol>
                <a:gridCol w="1705781">
                  <a:extLst>
                    <a:ext uri="{9D8B030D-6E8A-4147-A177-3AD203B41FA5}">
                      <a16:colId xmlns:a16="http://schemas.microsoft.com/office/drawing/2014/main" xmlns="" val="4136228424"/>
                    </a:ext>
                  </a:extLst>
                </a:gridCol>
                <a:gridCol w="2244812">
                  <a:extLst>
                    <a:ext uri="{9D8B030D-6E8A-4147-A177-3AD203B41FA5}">
                      <a16:colId xmlns:a16="http://schemas.microsoft.com/office/drawing/2014/main" xmlns="" val="482690775"/>
                    </a:ext>
                  </a:extLst>
                </a:gridCol>
                <a:gridCol w="1885668">
                  <a:extLst>
                    <a:ext uri="{9D8B030D-6E8A-4147-A177-3AD203B41FA5}">
                      <a16:colId xmlns:a16="http://schemas.microsoft.com/office/drawing/2014/main" xmlns="" val="1795423779"/>
                    </a:ext>
                  </a:extLst>
                </a:gridCol>
                <a:gridCol w="722089">
                  <a:extLst>
                    <a:ext uri="{9D8B030D-6E8A-4147-A177-3AD203B41FA5}">
                      <a16:colId xmlns:a16="http://schemas.microsoft.com/office/drawing/2014/main" xmlns="" val="3760832262"/>
                    </a:ext>
                  </a:extLst>
                </a:gridCol>
                <a:gridCol w="1368171">
                  <a:extLst>
                    <a:ext uri="{9D8B030D-6E8A-4147-A177-3AD203B41FA5}">
                      <a16:colId xmlns:a16="http://schemas.microsoft.com/office/drawing/2014/main" xmlns="" val="3381640635"/>
                    </a:ext>
                  </a:extLst>
                </a:gridCol>
              </a:tblGrid>
              <a:tr h="4119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(информационные поводы)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Телеканалы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источники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Печатная продукция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выпуска информации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889940"/>
                  </a:ext>
                </a:extLst>
              </a:tr>
              <a:tr h="4383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1.Анонсирование  подготовки и проведения регионального чемпионата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2.Семинар-практикум  со студентами и преподавателями ПОО «Медиа волонтерство»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3.Пресс-конференция с руководителями учреждений-площадок чемпионата.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Освещение отборочных соревнований на участие в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Региональном чемпионате.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Учеба волонтеров  чемпионата в Региональной школе студенческого актива «Активизация»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ГТРК «Кузбасс» - филиал ВГТРК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Губернский телеканал «СТС-Кузбасс»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Радио России-Кузбасс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Радио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КузбассФМ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5.Телеканал ТВ-Мост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TvMostKemerovo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Телеканал Ново-ТВ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Новокузнецк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Телевидение Новокузнецка (ТВН)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Юргинская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Теле Радио Компания  ЮТРК.ТВ г. Юрга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1.Сайт  Регионального координационного центра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WorldSkills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http://wsr42.ru/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Официальный сайт Администрации Кемеровской области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http://www.ako.ru/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Официальный сайт департамента образования и науки Кемеровской области.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://образование42.рф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Молодежный информационный 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http://mip.odt-kuzbass.ru/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Официальный сайт ГКУО «Центр обеспечения организационно-технической, социально-экономической и воспитательной работы». 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http://odt-kuzbass.ru/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 Группа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vk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wsr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42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Страница в Фейсбуке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facebook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wsrkem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8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А42.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-Региональный сайт Кузбасса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Инстаграм 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https://www.instagram.com/wsrkem/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1.Областная газета «Кузбасс»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kuzbass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85.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ru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АиФ в Кузбассе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https://kuzbass.aif.ru/society/education/v_ozhidanii_worldskills_kuzbass_prinimaet_molodyh_specialistov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Российская газета-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Сибири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https://rg.ru/2019/06/06/reg-sibfo/kak-v-kuzbasse-gotoviat-specialistov-srednego-zvena.html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Газета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https://gazeta.a42.ru/lenta/news/66712_sergei-civilyov-rasskazal-o-provedenii-nacionalnogo-chempion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сентябряпо 02 декабря 2019 г.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1.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Анонсная информация;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Видеоинформация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Репортажи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98" marR="3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426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62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83"/>
            <a:ext cx="10691813" cy="75553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6431" y="7001266"/>
            <a:ext cx="363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2</a:t>
            </a:r>
            <a:endParaRPr lang="ru-RU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73516" y="294724"/>
            <a:ext cx="1618298" cy="1446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56" y="184939"/>
            <a:ext cx="1571545" cy="11762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729313" y="224916"/>
            <a:ext cx="306704" cy="13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8419599-58D0-413A-BECB-EB927290F2F4}"/>
              </a:ext>
            </a:extLst>
          </p:cNvPr>
          <p:cNvSpPr txBox="1"/>
          <p:nvPr/>
        </p:nvSpPr>
        <p:spPr>
          <a:xfrm>
            <a:off x="625640" y="692331"/>
            <a:ext cx="6532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1F3D85"/>
                </a:solidFill>
                <a:latin typeface="Akrobat ExtraBold" charset="0"/>
                <a:ea typeface="Akrobat ExtraBold" charset="0"/>
                <a:cs typeface="Akrobat ExtraBold" charset="0"/>
              </a:rPr>
              <a:t>Медиа-отчет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9D684F6-6E7B-4FFE-B457-F6C488540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32475"/>
              </p:ext>
            </p:extLst>
          </p:nvPr>
        </p:nvGraphicFramePr>
        <p:xfrm>
          <a:off x="257175" y="1940338"/>
          <a:ext cx="10172700" cy="48897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242">
                  <a:extLst>
                    <a:ext uri="{9D8B030D-6E8A-4147-A177-3AD203B41FA5}">
                      <a16:colId xmlns:a16="http://schemas.microsoft.com/office/drawing/2014/main" xmlns="" val="822277931"/>
                    </a:ext>
                  </a:extLst>
                </a:gridCol>
                <a:gridCol w="1663604">
                  <a:extLst>
                    <a:ext uri="{9D8B030D-6E8A-4147-A177-3AD203B41FA5}">
                      <a16:colId xmlns:a16="http://schemas.microsoft.com/office/drawing/2014/main" xmlns="" val="831147000"/>
                    </a:ext>
                  </a:extLst>
                </a:gridCol>
                <a:gridCol w="1756208">
                  <a:extLst>
                    <a:ext uri="{9D8B030D-6E8A-4147-A177-3AD203B41FA5}">
                      <a16:colId xmlns:a16="http://schemas.microsoft.com/office/drawing/2014/main" xmlns="" val="658785786"/>
                    </a:ext>
                  </a:extLst>
                </a:gridCol>
                <a:gridCol w="2311176">
                  <a:extLst>
                    <a:ext uri="{9D8B030D-6E8A-4147-A177-3AD203B41FA5}">
                      <a16:colId xmlns:a16="http://schemas.microsoft.com/office/drawing/2014/main" xmlns="" val="3159501640"/>
                    </a:ext>
                  </a:extLst>
                </a:gridCol>
                <a:gridCol w="1941415">
                  <a:extLst>
                    <a:ext uri="{9D8B030D-6E8A-4147-A177-3AD203B41FA5}">
                      <a16:colId xmlns:a16="http://schemas.microsoft.com/office/drawing/2014/main" xmlns="" val="520114283"/>
                    </a:ext>
                  </a:extLst>
                </a:gridCol>
                <a:gridCol w="743437">
                  <a:extLst>
                    <a:ext uri="{9D8B030D-6E8A-4147-A177-3AD203B41FA5}">
                      <a16:colId xmlns:a16="http://schemas.microsoft.com/office/drawing/2014/main" xmlns="" val="3503280926"/>
                    </a:ext>
                  </a:extLst>
                </a:gridCol>
                <a:gridCol w="1408618">
                  <a:extLst>
                    <a:ext uri="{9D8B030D-6E8A-4147-A177-3AD203B41FA5}">
                      <a16:colId xmlns:a16="http://schemas.microsoft.com/office/drawing/2014/main" xmlns="" val="1952489149"/>
                    </a:ext>
                  </a:extLst>
                </a:gridCol>
              </a:tblGrid>
              <a:tr h="3598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1.Освещение  торжественного открытия Регионального чемпионата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WSR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Освещение работы площадок Регионального чемпионата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WSR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компетенциям;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деловой и профориентационной программы.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3.Освещение торжественной церемонии закрытия Регионального чемпионата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WSR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1.ГТРК «Кузбасс» - филиал ВГТРК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«Вести-Кузбасс»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2.Губернский телеканал «СТС-Кузбасс»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«Новости», «Другие новости»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Радио России-Кузбасс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4.Телеканал ТВ-Мост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TvMostKemerovo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«Видимости»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Телеканал Ново-ТВ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Новокузнецк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 канал, г. Новокузнецк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7.Телевидение Новокузнецка (ТВН)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8.Юргинская Теле- Радио Компания  ЮТРКТВ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9.ЮТК – г. Юрга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10.Радио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КузбассФМ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11.Телерадиокомпания «Киселёвск»,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www.ctc-kiselevsk.ru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1.Официальный сайт  Регионального координационного центра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WorldSkills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http://wsr42.ru/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2.Официалльный сайт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WorldSkills Russia  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https://worldskills.ru/media-czentr/novosti-regionov/?page</a:t>
                      </a:r>
                      <a:r>
                        <a:rPr lang="en-US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4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Официальный сайт Администрации Кемеровской области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http://www.ako.ru/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Официальный сайт департамента образования и науки Кемеровской области.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://образование42.рф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Областной Молодежный информационный 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http://mip.odt-kuzbass.ru/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Официальный сайт ГКУО «Центр обеспечения организационно-технической, социально-экономической и воспитательной работы».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группа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vk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wsr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42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Страница в Фейсбуке 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facebook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wsrkem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Инстаграм 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https://www.instagram.com/wsrkem/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kemerovo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bezformata</a:t>
                      </a: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ВСЕ42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https://vse42.ru/news/31009290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1.Областная газета «Кузбасс»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http://kuzbass85.ru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2,5,8,10 декабря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Газета «Комсомольская правда»-Кузбасс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декабря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газета «Новокузнецк».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декабря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Новокузнецкая городская газета «Кузнецкий рабочий»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5.Еженедельная городская газета «Резонанс-Ю» г. Юрга Кемеровской обл.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«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Юргинские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ведомости»,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г.Юрга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5.Городская газета «Кемерово», 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г.Кемерово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городская газета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Тайгинский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рабочий»,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г.Тайга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taiginka</a:t>
                      </a: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900" dirty="0" err="1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900" dirty="0">
                        <a:solidFill>
                          <a:srgbClr val="1F3D8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."Информ-ТАЙГА" городской еженедельник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г.Тайга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1F3D8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https://inftaiga.ru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Газета «Киселевские вести»,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г.Киселевск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Журнал «Вестник» профобразования», декабрь 2019 г.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Репортажи 2.Заметки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Интервью с руководителями Оргкомитета, экспертами, участниками, победителями Регионального Чемпионата.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Он-лайн трансляция с соревновательных площадок.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31" marR="34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622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813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3538</TotalTime>
  <Words>676</Words>
  <Application>Microsoft Office PowerPoint</Application>
  <PresentationFormat>Произвольный</PresentationFormat>
  <Paragraphs>222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Валентина Г. Мжельская</cp:lastModifiedBy>
  <cp:revision>34</cp:revision>
  <dcterms:created xsi:type="dcterms:W3CDTF">2017-06-06T12:31:48Z</dcterms:created>
  <dcterms:modified xsi:type="dcterms:W3CDTF">2019-12-11T02:44:32Z</dcterms:modified>
</cp:coreProperties>
</file>